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859" r:id="rId2"/>
    <p:sldId id="906" r:id="rId3"/>
    <p:sldId id="910" r:id="rId4"/>
    <p:sldId id="911" r:id="rId5"/>
    <p:sldId id="912" r:id="rId6"/>
    <p:sldId id="907" r:id="rId7"/>
    <p:sldId id="908" r:id="rId8"/>
    <p:sldId id="913" r:id="rId9"/>
    <p:sldId id="914" r:id="rId10"/>
    <p:sldId id="915" r:id="rId11"/>
    <p:sldId id="916" r:id="rId12"/>
    <p:sldId id="917" r:id="rId13"/>
    <p:sldId id="918" r:id="rId14"/>
    <p:sldId id="919" r:id="rId15"/>
    <p:sldId id="920" r:id="rId16"/>
    <p:sldId id="921" r:id="rId17"/>
    <p:sldId id="922" r:id="rId18"/>
    <p:sldId id="923" r:id="rId19"/>
    <p:sldId id="924" r:id="rId20"/>
    <p:sldId id="925" r:id="rId21"/>
    <p:sldId id="926" r:id="rId22"/>
    <p:sldId id="927" r:id="rId23"/>
    <p:sldId id="909" r:id="rId24"/>
    <p:sldId id="928" r:id="rId25"/>
    <p:sldId id="929" r:id="rId26"/>
    <p:sldId id="930" r:id="rId27"/>
    <p:sldId id="931" r:id="rId28"/>
    <p:sldId id="932" r:id="rId29"/>
    <p:sldId id="933" r:id="rId3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89" d="100"/>
          <a:sy n="89" d="100"/>
        </p:scale>
        <p:origin x="648" y="8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 Monday</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 Monday</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2492896"/>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第一单元提优大考卷</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如图是创作于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年的一幅宣传画《多增加一份生产 多消灭一个敌人》。由此可知，当时我国</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社会主义工业化建设成就突出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人民积极生产以支援抗美援朝</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工人地位提高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生产积极性增强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社会主义改造激发了生产热情</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h08.jpg" descr="id:2147485785;FounderCES"/>
          <p:cNvPicPr/>
          <p:nvPr/>
        </p:nvPicPr>
        <p:blipFill>
          <a:blip r:embed="rId2"/>
          <a:stretch>
            <a:fillRect/>
          </a:stretch>
        </p:blipFill>
        <p:spPr>
          <a:xfrm>
            <a:off x="5663158" y="1988840"/>
            <a:ext cx="2952328" cy="4402242"/>
          </a:xfrm>
          <a:prstGeom prst="rect">
            <a:avLst/>
          </a:prstGeom>
        </p:spPr>
      </p:pic>
      <p:sp>
        <p:nvSpPr>
          <p:cNvPr id="5" name="矩形 4"/>
          <p:cNvSpPr/>
          <p:nvPr/>
        </p:nvSpPr>
        <p:spPr>
          <a:xfrm>
            <a:off x="2494806" y="1412776"/>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1022095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某位美国作家说：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朝鲜战争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在爱国主义的基础上团结中国人民来支持新的、尚未经考验的革命政权。</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这段材料主要说明抗美援朝战争</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巩固了新生政权</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统一了中国大陆</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打击了美国霸权</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鼓舞了亚非人民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英勇的志愿军，可能在后人看来不可思议。中国从他们的胜利中一跃而成为一个不能再被人轻视的世界大国。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材料意在强调抗美援朝战争</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捍卫了中国领土完整</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提高了中国国际地位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增强了中国军事实力</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改变了中国落后面貌</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91550" y="1412776"/>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8903518" y="3645024"/>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1011151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武清区期中改编</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下列属于实物史料的是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抗美援朝战争中缴获的美军</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枪支</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有关抗美援朝战争的电影</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《开国大典》</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油画</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香港回归祖国仪式亲历者的回忆</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当城中学月考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中华人民共和国成立时，广大农民最迫切的要求是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实现国家工业化</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兴修农田水利设施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获得自己的土地</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建立社会主义制度</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524902" y="863088"/>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10893366" y="2520944"/>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1346078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当城中学月考改编</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中华人民共和国成立初期开展的土地改革主要发生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新解放区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全国农村地区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除西藏以外的农村地区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除了民族地区以外的农村地区</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126974" y="882344"/>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547726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39321"/>
          </a:xfrm>
        </p:spPr>
        <p:txBody>
          <a:bodyPr/>
          <a:lstStyle/>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歌曲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是时代的产物。中华人民共和国成立初期，一首歌曲唱道：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自己耕种自己的田哟</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多收粮食送前线，援助人民志愿军。</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这首歌曲反映的史实是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土地改革的进行</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西藏的和平解放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抗美援朝的胜利</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人民解放战争的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胜利</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10630" y="891136"/>
            <a:ext cx="2005980" cy="393147"/>
          </a:xfrm>
          <a:prstGeom prst="rect">
            <a:avLst/>
          </a:prstGeom>
        </p:spPr>
      </p:pic>
      <p:sp>
        <p:nvSpPr>
          <p:cNvPr id="5" name="矩形 4"/>
          <p:cNvSpPr/>
          <p:nvPr/>
        </p:nvSpPr>
        <p:spPr>
          <a:xfrm>
            <a:off x="1270670" y="1988840"/>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845247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年，中央人民政府颁布《中华人民共和国土地改革法》，它规定实行的土地制度是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封建私有制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地主土地所有制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集体所有制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农民土地所有制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1951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年，全国粮食产量比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年增加了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％，根本原因在于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社会主义制度的建立</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生产水平的提高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计划的完成</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土地改革的开展</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585078" y="1421568"/>
            <a:ext cx="407484" cy="461665"/>
          </a:xfrm>
          <a:prstGeom prst="rect">
            <a:avLst/>
          </a:prstGeom>
        </p:spPr>
        <p:txBody>
          <a:bodyPr wrap="none">
            <a:spAutoFit/>
          </a:bodyPr>
          <a:lstStyle/>
          <a:p>
            <a:r>
              <a:rPr lang="en-US" altLang="zh-CN" sz="2400" dirty="0"/>
              <a:t>D</a:t>
            </a:r>
            <a:endParaRPr lang="zh-CN" altLang="en-US" dirty="0"/>
          </a:p>
        </p:txBody>
      </p:sp>
      <p:sp>
        <p:nvSpPr>
          <p:cNvPr id="6" name="矩形 5"/>
          <p:cNvSpPr/>
          <p:nvPr/>
        </p:nvSpPr>
        <p:spPr>
          <a:xfrm>
            <a:off x="9379526" y="3077752"/>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1212530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下列有关中华人民共和国成立后土地改革的表述不正确的是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消灭了封建剥削制度</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解放了农村生产力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农民脱贫走向小康</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促进了农村经济的发展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土地改革后，农村普遍成立了识字班、读报组、冬学、民校等学习机构，农民业余学校入学人数在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年已达</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万人。这一现象反映出土地改革</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解放了农村的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生产力</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促进了农村教育事业发展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巩固了新生人民</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政权</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奠定了中华人民共和国的工业基础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37126" y="873552"/>
            <a:ext cx="407484" cy="461665"/>
          </a:xfrm>
          <a:prstGeom prst="rect">
            <a:avLst/>
          </a:prstGeom>
        </p:spPr>
        <p:txBody>
          <a:bodyPr wrap="none">
            <a:spAutoFit/>
          </a:bodyPr>
          <a:lstStyle/>
          <a:p>
            <a:r>
              <a:rPr lang="en-US" altLang="zh-CN" sz="2400" dirty="0"/>
              <a:t>C</a:t>
            </a:r>
            <a:endParaRPr lang="zh-CN" altLang="en-US" dirty="0"/>
          </a:p>
        </p:txBody>
      </p:sp>
      <p:sp>
        <p:nvSpPr>
          <p:cNvPr id="6" name="矩形 5"/>
          <p:cNvSpPr/>
          <p:nvPr/>
        </p:nvSpPr>
        <p:spPr>
          <a:xfrm>
            <a:off x="9479582" y="3068960"/>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3664034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宁河区第一学片期中改编</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开国大典</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抗美援朝</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土地改革</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三个关键词直接相关的主题是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中国社会主义制度的建立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中华人民共和国的成立和巩固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中国特色社会主义道路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新民主主义革命</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367014" y="1412776"/>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812603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材料解析题</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他向全世界宣告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中华人民共和国中央人民政府今天成立了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他按动电钮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升起了五星红旗。乐队奏起国歌</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代国歌</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门礼炮齐鸣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将那伟大、庄严、团结的气氛推向高潮。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中华人民共和国成立前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占农村人口不到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的地主、富农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的土地。他们凭借占有的土地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残酷剥削和压迫农民。这种制度严重阻碍农村经济和中国社会的发展</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373998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《中央人民政府和西藏地方政府关于和平解放西藏办法的协议》在北京正式签署。</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雄赳赳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气昂昂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跨过鸭绿江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保和平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卫祖国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就是保家乡</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10176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中国人民政治协商会议第一届全体会议召开前夕，毛泽东致信李济深等民主人士。毛泽东此时致信的主要背景是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北伐战争胜利进军</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抗日战争即将胜利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人民解放战争基本胜利</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抗美援朝战争结束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红光中学期中</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初步建立了中国共产党领导的多党合作和政治协商制度</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5671185"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231110" y="1988840"/>
            <a:ext cx="407484" cy="461665"/>
          </a:xfrm>
          <a:prstGeom prst="rect">
            <a:avLst/>
          </a:prstGeom>
        </p:spPr>
        <p:txBody>
          <a:bodyPr wrap="none">
            <a:spAutoFit/>
          </a:bodyPr>
          <a:lstStyle/>
          <a:p>
            <a:r>
              <a:rPr lang="en-US" altLang="zh-CN" sz="2400" dirty="0"/>
              <a:t>C</a:t>
            </a:r>
            <a:endParaRPr lang="zh-CN" altLang="en-US" dirty="0"/>
          </a:p>
        </p:txBody>
      </p:sp>
      <p:sp>
        <p:nvSpPr>
          <p:cNvPr id="6" name="矩形 5"/>
          <p:cNvSpPr/>
          <p:nvPr/>
        </p:nvSpPr>
        <p:spPr>
          <a:xfrm>
            <a:off x="982638" y="4166664"/>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材料一描述的事件标志着中国哪一革命的基本胜利？写出材料一中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国歌</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代国歌</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的名称。</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材料二中的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这种制度</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指什么制度？为了废除</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这种制度</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年中央人民政府颁布了哪一法律文件？</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材料三中文件的签署有何意义？</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p:txBody>
      </p:sp>
      <p:sp>
        <p:nvSpPr>
          <p:cNvPr id="3" name="内容占位符 1"/>
          <p:cNvSpPr txBox="1">
            <a:spLocks/>
          </p:cNvSpPr>
          <p:nvPr/>
        </p:nvSpPr>
        <p:spPr bwMode="auto">
          <a:xfrm>
            <a:off x="360854" y="18622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新民主主义革命。《义勇军进行曲》。</a:t>
            </a:r>
            <a:endParaRPr lang="zh-CN" altLang="zh-CN" sz="12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49933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地主阶级封建剥削的土地所有制。《中华人民共和国土地改革法》。</a:t>
            </a:r>
            <a:endParaRPr lang="zh-CN" altLang="en-US" dirty="0">
              <a:solidFill>
                <a:srgbClr val="FF0000"/>
              </a:solidFill>
            </a:endParaRPr>
          </a:p>
        </p:txBody>
      </p:sp>
      <p:sp>
        <p:nvSpPr>
          <p:cNvPr id="5" name="内容占位符 3"/>
          <p:cNvSpPr txBox="1">
            <a:spLocks/>
          </p:cNvSpPr>
          <p:nvPr/>
        </p:nvSpPr>
        <p:spPr bwMode="auto">
          <a:xfrm>
            <a:off x="360854" y="453531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宣告了西藏和平解放</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祖国大陆获得统一</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各族人民实现了大团结。</a:t>
            </a:r>
            <a:endParaRPr lang="en-US" altLang="zh-CN"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531250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1130246"/>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材料四中的歌曲和哪一重大历史事件有关？中国参战的主要目的是什么？写出这次战争中的一次重大战役。</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342123" y="1827240"/>
            <a:ext cx="11504580" cy="559769"/>
          </a:xfrm>
          <a:prstGeom prst="rect">
            <a:avLst/>
          </a:prstGeom>
        </p:spPr>
        <p:txBody>
          <a:bodyPr wrap="square">
            <a:spAutoFit/>
          </a:bodyPr>
          <a:lstStyle/>
          <a:p>
            <a:pPr lvl="0" algn="just" eaLnBrk="1">
              <a:lnSpc>
                <a:spcPct val="150000"/>
              </a:lnSpc>
              <a:spcBef>
                <a:spcPts val="0"/>
              </a:spcBef>
              <a:spcAft>
                <a:spcPts val="0"/>
              </a:spcAft>
              <a:tabLst>
                <a:tab pos="5671185" algn="l"/>
              </a:tabLst>
            </a:pPr>
            <a:r>
              <a:rPr lang="zh-CN" altLang="zh-CN" sz="2400" b="0" dirty="0">
                <a:latin typeface="黑体" panose="02010609060101010101" pitchFamily="49" charset="-122"/>
                <a:ea typeface="黑体" panose="02010609060101010101" pitchFamily="49" charset="-122"/>
                <a:cs typeface="Times New Roman" panose="02020603050405020304" pitchFamily="18" charset="0"/>
              </a:rPr>
              <a:t>抗美援朝战争。抗美援朝，保家卫国。上甘岭战役。</a:t>
            </a:r>
            <a:endParaRPr lang="zh-CN" altLang="zh-CN" sz="1200" b="0" dirty="0">
              <a:solidFill>
                <a:srgbClr val="00000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052511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一次影响重大的会议</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中国人民政治协商会议第一届全体会议在北平开幕。参加会议的有中国共产党、各民主党派、无党派人士、各人民团体、人民解放军、各地区、少数民族、国外华侨以及特邀代表等共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662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人。在普选的人民代表大会召开之前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这次会议行使人民代表大会职权。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这次会议通过了什么纲领？该纲领在我国历史上具有怎样的地位？</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42123" y="4565285"/>
            <a:ext cx="11504580" cy="646331"/>
          </a:xfrm>
          <a:prstGeom prst="rect">
            <a:avLst/>
          </a:prstGeom>
        </p:spPr>
        <p:txBody>
          <a:bodyPr wrap="square">
            <a:spAutoFit/>
          </a:bodyPr>
          <a:lstStyle/>
          <a:p>
            <a:pPr>
              <a:lnSpc>
                <a:spcPct val="150000"/>
              </a:lnSpc>
              <a:spcAft>
                <a:spcPts val="0"/>
              </a:spcAft>
              <a:tabLst>
                <a:tab pos="5671185" algn="l"/>
              </a:tabLst>
            </a:pPr>
            <a:r>
              <a:rPr lang="zh-CN" altLang="zh-CN" sz="2400" dirty="0">
                <a:ea typeface="黑体" panose="02010609060101010101" pitchFamily="49" charset="-122"/>
                <a:cs typeface="Times New Roman" panose="02020603050405020304" pitchFamily="18" charset="0"/>
              </a:rPr>
              <a:t>《中国人民政治协商会议共同纲领》。起临时宪法的作用。</a:t>
            </a:r>
            <a:endParaRPr lang="zh-CN" altLang="zh-CN" sz="12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111603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671185" algn="l"/>
              </a:tabLst>
            </a:pP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一次全民参加的盛宴</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当雄伟的天安门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让风云迎来东升的太阳。历史的耳畔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传来了礼炮的轰隆回响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那排山倒海般的回响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是中国沧桑巨变的回响。中华人民共和国成立了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材料二描述的是哪一重大历史事件？</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42123" y="2933736"/>
            <a:ext cx="11504580" cy="646331"/>
          </a:xfrm>
          <a:prstGeom prst="rect">
            <a:avLst/>
          </a:prstGeom>
        </p:spPr>
        <p:txBody>
          <a:bodyPr wrap="square">
            <a:spAutoFit/>
          </a:bodyPr>
          <a:lstStyle/>
          <a:p>
            <a:pPr lvl="0" algn="just" eaLnBrk="1">
              <a:lnSpc>
                <a:spcPct val="150000"/>
              </a:lnSpc>
              <a:spcBef>
                <a:spcPts val="0"/>
              </a:spcBef>
              <a:spcAft>
                <a:spcPts val="0"/>
              </a:spcAft>
              <a:tabLst>
                <a:tab pos="5671185" algn="l"/>
              </a:tabLst>
            </a:pPr>
            <a:r>
              <a:rPr lang="zh-CN" altLang="zh-CN" sz="2400" b="0" dirty="0">
                <a:latin typeface="黑体" panose="02010609060101010101" pitchFamily="49" charset="-122"/>
                <a:ea typeface="黑体" panose="02010609060101010101" pitchFamily="49" charset="-122"/>
                <a:cs typeface="Times New Roman" panose="02020603050405020304" pitchFamily="18" charset="0"/>
              </a:rPr>
              <a:t>中华人民共和国成立</a:t>
            </a:r>
            <a:r>
              <a:rPr lang="en-US" altLang="zh-CN" sz="2400" b="0" dirty="0">
                <a:latin typeface="+mn-lt"/>
                <a:cs typeface="Times New Roman" panose="02020603050405020304" pitchFamily="18" charset="0"/>
              </a:rPr>
              <a:t>(</a:t>
            </a:r>
            <a:r>
              <a:rPr lang="zh-CN" altLang="zh-CN" sz="2400" b="0" dirty="0">
                <a:latin typeface="黑体" panose="02010609060101010101" pitchFamily="49" charset="-122"/>
                <a:ea typeface="黑体" panose="02010609060101010101" pitchFamily="49" charset="-122"/>
                <a:cs typeface="Times New Roman" panose="02020603050405020304" pitchFamily="18" charset="0"/>
              </a:rPr>
              <a:t>或开国大典</a:t>
            </a:r>
            <a:r>
              <a:rPr lang="en-US" altLang="zh-CN" sz="2400" b="0" dirty="0">
                <a:latin typeface="+mn-lt"/>
                <a:cs typeface="Times New Roman" panose="02020603050405020304" pitchFamily="18" charset="0"/>
              </a:rPr>
              <a:t>)</a:t>
            </a:r>
            <a:r>
              <a:rPr lang="zh-CN" altLang="zh-CN" sz="2400" b="0" dirty="0">
                <a:latin typeface="黑体" panose="02010609060101010101" pitchFamily="49" charset="-122"/>
                <a:ea typeface="黑体" panose="02010609060101010101" pitchFamily="49" charset="-122"/>
                <a:cs typeface="Times New Roman" panose="02020603050405020304" pitchFamily="18" charset="0"/>
              </a:rPr>
              <a:t>。</a:t>
            </a:r>
            <a:endParaRPr lang="zh-CN" altLang="zh-CN" sz="1200" b="0" dirty="0">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68056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一次最彻底的变革</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土地改革的基本内容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就是没收地主阶级的土地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分配给无地或少地的农民。这样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当作一个阶级来说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就在社会上废除了地主这一个阶级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把封建剥削的土地所有制改变为农民的土地所有制。这样一种改革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诚然是中国历史上几千年来一次最大最彻底的改革。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刘少奇《关于土地改革问题的报告》</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根据材料三，概括土地改革的基本内容。与封建土地所有制相比，农民土地所有制的最大特点是什么？</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511585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没收地主的土地</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分给无地或少地的农民耕种。农民翻了身</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得到了土地</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成为土地的主人。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41339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tabLst>
                <a:tab pos="5671185" algn="l"/>
              </a:tabLst>
            </a:pP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一次革命传统的教育</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一位抗美援朝老兵在谈到当时参军打仗的初衷时说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参军打仗就是保国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我为什么参军抗战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为什么舍命保国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就为了这个国家不受二遍苦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不把美国打回去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我们就成殖民地了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根据材料四并结合所学知识，谈谈你对抗美援朝精神的理解。</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高度的爱国主义、革命英雄主义、革命乐观主义、革命忠诚及国际主义精神。</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12180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582677"/>
          </a:xfrm>
        </p:spPr>
        <p:txBody>
          <a:bodyPr/>
          <a:lstStyle/>
          <a:p>
            <a:pPr hangingPunct="0">
              <a:lnSpc>
                <a:spcPct val="140000"/>
              </a:lnSpc>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历史人物的姓名能反映一定的历史信息。中华人民共和国成立之初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出现了许多与当时的重大事件相关联的人物姓名。</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932506071"/>
              </p:ext>
            </p:extLst>
          </p:nvPr>
        </p:nvGraphicFramePr>
        <p:xfrm>
          <a:off x="343710" y="2424653"/>
          <a:ext cx="11502992" cy="3698044"/>
        </p:xfrm>
        <a:graphic>
          <a:graphicData uri="http://schemas.openxmlformats.org/drawingml/2006/table">
            <a:tbl>
              <a:tblPr firstRow="1" firstCol="1" bandRow="1"/>
              <a:tblGrid>
                <a:gridCol w="1503024">
                  <a:extLst>
                    <a:ext uri="{9D8B030D-6E8A-4147-A177-3AD203B41FA5}">
                      <a16:colId xmlns:a16="http://schemas.microsoft.com/office/drawing/2014/main" val="276932357"/>
                    </a:ext>
                  </a:extLst>
                </a:gridCol>
                <a:gridCol w="1656184">
                  <a:extLst>
                    <a:ext uri="{9D8B030D-6E8A-4147-A177-3AD203B41FA5}">
                      <a16:colId xmlns:a16="http://schemas.microsoft.com/office/drawing/2014/main" val="2482981360"/>
                    </a:ext>
                  </a:extLst>
                </a:gridCol>
                <a:gridCol w="8343784">
                  <a:extLst>
                    <a:ext uri="{9D8B030D-6E8A-4147-A177-3AD203B41FA5}">
                      <a16:colId xmlns:a16="http://schemas.microsoft.com/office/drawing/2014/main" val="910944604"/>
                    </a:ext>
                  </a:extLst>
                </a:gridCol>
              </a:tblGrid>
              <a:tr h="393092">
                <a:tc>
                  <a:txBody>
                    <a:bodyPr/>
                    <a:lstStyle/>
                    <a:p>
                      <a:pPr algn="ctr" hangingPunct="0">
                        <a:lnSpc>
                          <a:spcPct val="140000"/>
                        </a:lnSpc>
                        <a:spcAft>
                          <a:spcPts val="0"/>
                        </a:spcAft>
                        <a:tabLst>
                          <a:tab pos="5671185" algn="l"/>
                        </a:tabLs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人物姓名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反映的事件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事件意义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0237542"/>
                  </a:ext>
                </a:extLst>
              </a:tr>
              <a:tr h="1080926">
                <a:tc>
                  <a:txBody>
                    <a:bodyPr/>
                    <a:lstStyle/>
                    <a:p>
                      <a:pPr algn="ctr" hangingPunct="0">
                        <a:lnSpc>
                          <a:spcPct val="14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刘国庆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4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标志着新民主主义革命取得胜利</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中国真正成为独立自主的国家</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中国人从此站立起来了</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成为国家的主人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8724565"/>
                  </a:ext>
                </a:extLst>
              </a:tr>
              <a:tr h="393092">
                <a:tc>
                  <a:txBody>
                    <a:bodyPr/>
                    <a:lstStyle/>
                    <a:p>
                      <a:pPr algn="ctr" hangingPunct="0">
                        <a:lnSpc>
                          <a:spcPct val="14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张援朝</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40000"/>
                        </a:lnSpc>
                        <a:spcAft>
                          <a:spcPts val="0"/>
                        </a:spcAft>
                        <a:tabLst>
                          <a:tab pos="567118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7001133"/>
                  </a:ext>
                </a:extLst>
              </a:tr>
              <a:tr h="1080926">
                <a:tc>
                  <a:txBody>
                    <a:bodyPr/>
                    <a:lstStyle/>
                    <a:p>
                      <a:pPr algn="ctr" hangingPunct="0">
                        <a:lnSpc>
                          <a:spcPct val="14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赵土改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40000"/>
                        </a:lnSpc>
                        <a:spcAft>
                          <a:spcPts val="0"/>
                        </a:spcAft>
                        <a:tabLst>
                          <a:tab pos="5671185" algn="l"/>
                        </a:tabLst>
                      </a:pP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彻底</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摧毁了我国存在</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多年的封建土地制度</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消灭了地主阶级</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农民翻了身</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得到了土地</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成为土地的主人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2565874"/>
                  </a:ext>
                </a:extLst>
              </a:tr>
              <a:tr h="393092">
                <a:tc>
                  <a:txBody>
                    <a:bodyPr/>
                    <a:lstStyle/>
                    <a:p>
                      <a:pPr algn="ctr" hangingPunct="0">
                        <a:lnSpc>
                          <a:spcPct val="14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贺西藏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4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9829918"/>
                  </a:ext>
                </a:extLst>
              </a:tr>
            </a:tbl>
          </a:graphicData>
        </a:graphic>
      </p:graphicFrame>
    </p:spTree>
    <p:extLst>
      <p:ext uri="{BB962C8B-B14F-4D97-AF65-F5344CB8AC3E}">
        <p14:creationId xmlns:p14="http://schemas.microsoft.com/office/powerpoint/2010/main" val="39655260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89011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根据材料并结合所学知识，指出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两处反映的事件名称。</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hangingPunct="0">
              <a:spcAft>
                <a:spcPts val="0"/>
              </a:spcAft>
              <a:tabLst>
                <a:tab pos="5671185" algn="l"/>
              </a:tabLst>
            </a:pP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580526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中华人民共和国成立</a:t>
            </a:r>
            <a:r>
              <a:rPr lang="en-US" altLang="zh-CN"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或开国大典</a:t>
            </a:r>
            <a:r>
              <a:rPr lang="en-US" altLang="zh-CN"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土地改革。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126443608"/>
              </p:ext>
            </p:extLst>
          </p:nvPr>
        </p:nvGraphicFramePr>
        <p:xfrm>
          <a:off x="343710" y="1604744"/>
          <a:ext cx="11502992" cy="4056320"/>
        </p:xfrm>
        <a:graphic>
          <a:graphicData uri="http://schemas.openxmlformats.org/drawingml/2006/table">
            <a:tbl>
              <a:tblPr firstRow="1" firstCol="1" bandRow="1"/>
              <a:tblGrid>
                <a:gridCol w="1503024">
                  <a:extLst>
                    <a:ext uri="{9D8B030D-6E8A-4147-A177-3AD203B41FA5}">
                      <a16:colId xmlns:a16="http://schemas.microsoft.com/office/drawing/2014/main" val="276932357"/>
                    </a:ext>
                  </a:extLst>
                </a:gridCol>
                <a:gridCol w="1656184">
                  <a:extLst>
                    <a:ext uri="{9D8B030D-6E8A-4147-A177-3AD203B41FA5}">
                      <a16:colId xmlns:a16="http://schemas.microsoft.com/office/drawing/2014/main" val="2482981360"/>
                    </a:ext>
                  </a:extLst>
                </a:gridCol>
                <a:gridCol w="8343784">
                  <a:extLst>
                    <a:ext uri="{9D8B030D-6E8A-4147-A177-3AD203B41FA5}">
                      <a16:colId xmlns:a16="http://schemas.microsoft.com/office/drawing/2014/main" val="910944604"/>
                    </a:ext>
                  </a:extLst>
                </a:gridCol>
              </a:tblGrid>
              <a:tr h="579474">
                <a:tc>
                  <a:txBody>
                    <a:bodyPr/>
                    <a:lstStyle/>
                    <a:p>
                      <a:pPr algn="ctr" hangingPunct="0">
                        <a:lnSpc>
                          <a:spcPct val="150000"/>
                        </a:lnSpc>
                        <a:spcAft>
                          <a:spcPts val="0"/>
                        </a:spcAft>
                        <a:tabLst>
                          <a:tab pos="5671185" algn="l"/>
                        </a:tabLs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人物姓名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反映的事件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事件意义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0237542"/>
                  </a:ext>
                </a:extLst>
              </a:tr>
              <a:tr h="1158949">
                <a:tc>
                  <a:txBody>
                    <a:bodyPr/>
                    <a:lstStyle/>
                    <a:p>
                      <a:pPr algn="ctr" hangingPunct="0">
                        <a:lnSpc>
                          <a:spcPct val="150000"/>
                        </a:lnSpc>
                        <a:spcAft>
                          <a:spcPts val="0"/>
                        </a:spcAft>
                        <a:tabLst>
                          <a:tab pos="5671185" algn="l"/>
                        </a:tabLs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刘国庆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标志着新民主主义革命取得胜利</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中国真正成为独立自主的国家</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中国人从此站立起来了</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成为国家的主人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8724565"/>
                  </a:ext>
                </a:extLst>
              </a:tr>
              <a:tr h="579474">
                <a:tc>
                  <a:txBody>
                    <a:bodyPr/>
                    <a:lstStyle/>
                    <a:p>
                      <a:pPr algn="ctr" hangingPunct="0">
                        <a:lnSpc>
                          <a:spcPct val="15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张援朝</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tabLst>
                          <a:tab pos="567118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7001133"/>
                  </a:ext>
                </a:extLst>
              </a:tr>
              <a:tr h="1158949">
                <a:tc>
                  <a:txBody>
                    <a:bodyPr/>
                    <a:lstStyle/>
                    <a:p>
                      <a:pPr algn="ctr" hangingPunct="0">
                        <a:lnSpc>
                          <a:spcPct val="15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赵土改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tabLst>
                          <a:tab pos="5671185" algn="l"/>
                        </a:tabLst>
                      </a:pP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彻底</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摧毁了我国存在</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多年的封建土地制度</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消灭了地主阶级</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农民翻了身</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得到了土地</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成为土地的主人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2565874"/>
                  </a:ext>
                </a:extLst>
              </a:tr>
              <a:tr h="579474">
                <a:tc>
                  <a:txBody>
                    <a:bodyPr/>
                    <a:lstStyle/>
                    <a:p>
                      <a:pPr algn="ctr" hangingPunct="0">
                        <a:lnSpc>
                          <a:spcPct val="15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贺西藏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5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9829918"/>
                  </a:ext>
                </a:extLst>
              </a:tr>
            </a:tbl>
          </a:graphicData>
        </a:graphic>
      </p:graphicFrame>
    </p:spTree>
    <p:extLst>
      <p:ext uri="{BB962C8B-B14F-4D97-AF65-F5344CB8AC3E}">
        <p14:creationId xmlns:p14="http://schemas.microsoft.com/office/powerpoint/2010/main" val="1652324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2696"/>
            <a:ext cx="11485848" cy="548548"/>
          </a:xfrm>
        </p:spPr>
        <p:txBody>
          <a:bodyPr/>
          <a:lstStyle/>
          <a:p>
            <a:pPr hangingPunct="0">
              <a:lnSpc>
                <a:spcPct val="140000"/>
              </a:lnSpc>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两处事件撰写其意义。</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4976336"/>
            <a:ext cx="11485848" cy="158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5671185" algn="l"/>
              </a:tabLst>
            </a:pP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伟大的抗美援朝战争</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抵御了帝国主义侵略扩张</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捍卫了中华人民共和国安全</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保卫了中国人民和平生活</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稳定了朝鲜半岛局势</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维护了亚洲和世界和平</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大大提高了我国的国际地位。西藏和平解放</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祖国大陆获得统一</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各族人民实现了大团结。</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3300571408"/>
              </p:ext>
            </p:extLst>
          </p:nvPr>
        </p:nvGraphicFramePr>
        <p:xfrm>
          <a:off x="343710" y="1340768"/>
          <a:ext cx="11502992" cy="3584448"/>
        </p:xfrm>
        <a:graphic>
          <a:graphicData uri="http://schemas.openxmlformats.org/drawingml/2006/table">
            <a:tbl>
              <a:tblPr firstRow="1" firstCol="1" bandRow="1"/>
              <a:tblGrid>
                <a:gridCol w="1503024">
                  <a:extLst>
                    <a:ext uri="{9D8B030D-6E8A-4147-A177-3AD203B41FA5}">
                      <a16:colId xmlns:a16="http://schemas.microsoft.com/office/drawing/2014/main" val="276932357"/>
                    </a:ext>
                  </a:extLst>
                </a:gridCol>
                <a:gridCol w="1656184">
                  <a:extLst>
                    <a:ext uri="{9D8B030D-6E8A-4147-A177-3AD203B41FA5}">
                      <a16:colId xmlns:a16="http://schemas.microsoft.com/office/drawing/2014/main" val="2482981360"/>
                    </a:ext>
                  </a:extLst>
                </a:gridCol>
                <a:gridCol w="8343784">
                  <a:extLst>
                    <a:ext uri="{9D8B030D-6E8A-4147-A177-3AD203B41FA5}">
                      <a16:colId xmlns:a16="http://schemas.microsoft.com/office/drawing/2014/main" val="910944604"/>
                    </a:ext>
                  </a:extLst>
                </a:gridCol>
              </a:tblGrid>
              <a:tr h="464691">
                <a:tc>
                  <a:txBody>
                    <a:bodyPr/>
                    <a:lstStyle/>
                    <a:p>
                      <a:pPr algn="ctr" hangingPunct="0">
                        <a:lnSpc>
                          <a:spcPct val="140000"/>
                        </a:lnSpc>
                        <a:spcAft>
                          <a:spcPts val="0"/>
                        </a:spcAft>
                        <a:tabLst>
                          <a:tab pos="5671185" algn="l"/>
                        </a:tabLs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人物姓名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反映的事件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事件意义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0237542"/>
                  </a:ext>
                </a:extLst>
              </a:tr>
              <a:tr h="991363">
                <a:tc>
                  <a:txBody>
                    <a:bodyPr/>
                    <a:lstStyle/>
                    <a:p>
                      <a:pPr algn="ctr" hangingPunct="0">
                        <a:lnSpc>
                          <a:spcPct val="140000"/>
                        </a:lnSpc>
                        <a:spcAft>
                          <a:spcPts val="0"/>
                        </a:spcAft>
                        <a:tabLst>
                          <a:tab pos="5671185" algn="l"/>
                        </a:tabLs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刘国庆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40000"/>
                        </a:lnSpc>
                        <a:spcAft>
                          <a:spcPts val="0"/>
                        </a:spcAft>
                        <a:tabLst>
                          <a:tab pos="5671185" algn="l"/>
                        </a:tabLs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标志着新民主主义革命取得胜利</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中国真正成为独立自主的国家</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中国人从此站立起来了</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成为国家的主人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8724565"/>
                  </a:ext>
                </a:extLst>
              </a:tr>
              <a:tr h="468479">
                <a:tc>
                  <a:txBody>
                    <a:bodyPr/>
                    <a:lstStyle/>
                    <a:p>
                      <a:pPr algn="ctr" hangingPunct="0">
                        <a:lnSpc>
                          <a:spcPct val="14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张援朝</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40000"/>
                        </a:lnSpc>
                        <a:spcAft>
                          <a:spcPts val="0"/>
                        </a:spcAft>
                        <a:tabLst>
                          <a:tab pos="567118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7001133"/>
                  </a:ext>
                </a:extLst>
              </a:tr>
              <a:tr h="991363">
                <a:tc>
                  <a:txBody>
                    <a:bodyPr/>
                    <a:lstStyle/>
                    <a:p>
                      <a:pPr algn="ctr" hangingPunct="0">
                        <a:lnSpc>
                          <a:spcPct val="14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赵土改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40000"/>
                        </a:lnSpc>
                        <a:spcAft>
                          <a:spcPts val="0"/>
                        </a:spcAft>
                        <a:tabLst>
                          <a:tab pos="5671185" algn="l"/>
                        </a:tabLst>
                      </a:pP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彻底</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摧毁了我国存在</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多年的封建土地制度</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消灭了地主阶级</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农民翻了身</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得到了土地</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成为土地的主人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2565874"/>
                  </a:ext>
                </a:extLst>
              </a:tr>
              <a:tr h="468479">
                <a:tc>
                  <a:txBody>
                    <a:bodyPr/>
                    <a:lstStyle/>
                    <a:p>
                      <a:pPr algn="ctr" hangingPunct="0">
                        <a:lnSpc>
                          <a:spcPct val="14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贺西藏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lnSpc>
                          <a:spcPct val="14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9829918"/>
                  </a:ext>
                </a:extLst>
              </a:tr>
            </a:tbl>
          </a:graphicData>
        </a:graphic>
      </p:graphicFrame>
    </p:spTree>
    <p:extLst>
      <p:ext uri="{BB962C8B-B14F-4D97-AF65-F5344CB8AC3E}">
        <p14:creationId xmlns:p14="http://schemas.microsoft.com/office/powerpoint/2010/main" val="2615138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综合材料事件，谈谈你对中华人民共和国成立与巩固的认识。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129064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中华人民共和国在一次又一次的探索与开拓中走向成熟</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现在的成就来之不易</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我们要珍惜今天的幸福生活</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热爱祖国</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自觉维护国家统一。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81638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lgn="l" hangingPunct="0">
              <a:spcAft>
                <a:spcPts val="0"/>
              </a:spcAft>
              <a:tabLst>
                <a:tab pos="5671185" algn="l"/>
              </a:tabLs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河东区期末</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被确定为中华人民共和国建国纲领，具有临时宪法作用</a:t>
            </a:r>
            <a:r>
              <a:rPr lang="zh-CN"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《中国人民政治协商会议共同纲领》</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《论十大关系》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《实践是检验真理的唯一标准》</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《关于正确处理人民内部矛盾的问题》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097114" y="882344"/>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612365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根本改变了中国人民命运，开辟了中国历史发展新纪元；根本改变了中华民族地位，掀开了民族复兴新篇章</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材料评价的事件是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中国共产党成立</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中华人民共和国成立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西藏和平解放</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抗美援朝战争胜利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第九十二中学阶段练习</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日，中华人民共和国成立，当时一些报刊纷纷发表评论：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中国人民站起来了！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此评论的主要含义是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国内反动势力被彻底清除</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人民实现当家作主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第一部社会主义宪法颁布</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社会主义制度建立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967414" y="1412776"/>
            <a:ext cx="389850" cy="461665"/>
          </a:xfrm>
          <a:prstGeom prst="rect">
            <a:avLst/>
          </a:prstGeom>
        </p:spPr>
        <p:txBody>
          <a:bodyPr wrap="none">
            <a:spAutoFit/>
          </a:bodyPr>
          <a:lstStyle/>
          <a:p>
            <a:r>
              <a:rPr lang="en-US" altLang="zh-CN" sz="2400" dirty="0"/>
              <a:t>B</a:t>
            </a:r>
            <a:endParaRPr lang="zh-CN" altLang="en-US" dirty="0"/>
          </a:p>
        </p:txBody>
      </p:sp>
      <p:sp>
        <p:nvSpPr>
          <p:cNvPr id="5" name="矩形 4"/>
          <p:cNvSpPr/>
          <p:nvPr/>
        </p:nvSpPr>
        <p:spPr>
          <a:xfrm>
            <a:off x="9551590" y="3627440"/>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1696479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第一手史料指接近或直接在历史事件发生时所产生和记录的原始资料。以下适用于研究中华人民共和国开国大典的第一手史料是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个人的回忆录</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庆典现场照片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有关历史评论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相关文学作品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中国联合世界上一切爱好和平、自由的国家和人民，站在国际和平民主阵营方面，共同反对帝国主义侵略，以保障世界的持久和平。材料表明中华人民共和国的成立</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壮大了世界和平力量</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巩固了新生的人民政权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消除了帝国主义战争</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赢得了绝对安全的环境</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085734" y="1430360"/>
            <a:ext cx="389850" cy="461665"/>
          </a:xfrm>
          <a:prstGeom prst="rect">
            <a:avLst/>
          </a:prstGeom>
        </p:spPr>
        <p:txBody>
          <a:bodyPr wrap="none">
            <a:spAutoFit/>
          </a:bodyPr>
          <a:lstStyle/>
          <a:p>
            <a:r>
              <a:rPr lang="en-US" altLang="zh-CN" sz="2400" dirty="0"/>
              <a:t>B</a:t>
            </a:r>
            <a:endParaRPr lang="zh-CN" altLang="en-US" dirty="0"/>
          </a:p>
        </p:txBody>
      </p:sp>
      <p:sp>
        <p:nvSpPr>
          <p:cNvPr id="5" name="矩形 4"/>
          <p:cNvSpPr/>
          <p:nvPr/>
        </p:nvSpPr>
        <p:spPr>
          <a:xfrm>
            <a:off x="965054" y="4157872"/>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374407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汉沽第八中学期中改编</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1951</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年，西藏和平解放，其解放方式是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武力攻克</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和平解放</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民族区域自治</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一国两制</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方针</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标志着祖国大陆获得统一、各族人民实现大团结的事件是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中国人民政治协商会议第一届全体会议的召开</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开国大典</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西藏和平解放</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中国共产党的成立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415686" y="891136"/>
            <a:ext cx="389850" cy="461665"/>
          </a:xfrm>
          <a:prstGeom prst="rect">
            <a:avLst/>
          </a:prstGeom>
        </p:spPr>
        <p:txBody>
          <a:bodyPr wrap="none">
            <a:spAutoFit/>
          </a:bodyPr>
          <a:lstStyle/>
          <a:p>
            <a:r>
              <a:rPr lang="en-US" altLang="zh-CN" sz="2400" dirty="0"/>
              <a:t>B</a:t>
            </a:r>
            <a:endParaRPr lang="zh-CN" altLang="en-US" dirty="0"/>
          </a:p>
        </p:txBody>
      </p:sp>
      <p:sp>
        <p:nvSpPr>
          <p:cNvPr id="6" name="矩形 5"/>
          <p:cNvSpPr/>
          <p:nvPr/>
        </p:nvSpPr>
        <p:spPr>
          <a:xfrm>
            <a:off x="8687494" y="2538528"/>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425731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南充中考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雄赳赳，气昂昂，跨过鸭绿江！保和平，卫祖国，就是保家乡！</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这首战歌可用于研究</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百团大战的经过</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重庆谈判的意义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渡江战役的原因</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抗美援朝的目的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上甘岭战役发生于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国民革命时期</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抗日战争时期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人民解放战争时期</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抗美援朝时期</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367014" y="1412776"/>
            <a:ext cx="407484" cy="461665"/>
          </a:xfrm>
          <a:prstGeom prst="rect">
            <a:avLst/>
          </a:prstGeom>
        </p:spPr>
        <p:txBody>
          <a:bodyPr wrap="none">
            <a:spAutoFit/>
          </a:bodyPr>
          <a:lstStyle/>
          <a:p>
            <a:r>
              <a:rPr lang="en-US" altLang="zh-CN" sz="2400" dirty="0"/>
              <a:t>D</a:t>
            </a:r>
            <a:endParaRPr lang="zh-CN" altLang="en-US" dirty="0"/>
          </a:p>
        </p:txBody>
      </p:sp>
      <p:sp>
        <p:nvSpPr>
          <p:cNvPr id="5" name="矩形 4"/>
          <p:cNvSpPr/>
          <p:nvPr/>
        </p:nvSpPr>
        <p:spPr>
          <a:xfrm>
            <a:off x="3646934" y="3068960"/>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在朝鲜战场上，志愿军将士面对强大而凶狠的作战对手，抛头颅、洒热血，以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钢少气多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钢多气少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，谱写了惊天地、泣鬼神的雄壮史诗。此处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钢少气多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凸显的是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舍生忘死、向死而生的民族血性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守正创新、奋勇向前的民族智慧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公而忘私、艰苦奋斗的民族传统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大力协同、勇于攀登的民族力量</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006974" y="1988840"/>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3798881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宁河区第一学片期中</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年，报告文学《谁是最可爱的人》发表。以下英雄人物中属于这一历史时期的是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杨靖宇</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董存瑞</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雷锋</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邱少云</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223990" y="1438617"/>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4264572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1017</TotalTime>
  <Words>1228</Words>
  <Application>Microsoft Office PowerPoint</Application>
  <PresentationFormat>自定义</PresentationFormat>
  <Paragraphs>201</Paragraphs>
  <Slides>29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29</vt:i4>
      </vt:variant>
    </vt:vector>
  </HeadingPairs>
  <TitlesOfParts>
    <vt:vector size="37"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293</cp:revision>
  <dcterms:created xsi:type="dcterms:W3CDTF">2020-11-06T05:24:40Z</dcterms:created>
  <dcterms:modified xsi:type="dcterms:W3CDTF">2024-12-16T08:04:43Z</dcterms:modified>
</cp:coreProperties>
</file>